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8" r:id="rId4"/>
    <p:sldId id="293" r:id="rId5"/>
    <p:sldId id="294" r:id="rId6"/>
    <p:sldId id="295" r:id="rId7"/>
    <p:sldId id="289" r:id="rId8"/>
    <p:sldId id="291" r:id="rId9"/>
    <p:sldId id="290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DF20B-0C8A-5A4D-88B0-CB78FC4281E7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ACE65-74D7-8341-9E84-AEE1381E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F530-8E7F-5641-B6FD-5C689E30C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80164-6701-4B4C-B4A2-7D332A6E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6D8-1685-CF41-B492-CBABAB95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87BB-C200-594F-A5F5-7D7349D27268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0CF6-4A57-4445-9A6B-1BF94D3C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A94B-9583-074F-B456-A465829F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A4DD-9E3F-DE42-AC6A-5DD43153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2D3A4-B6B3-6446-A3C2-D541811EF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85BA-AFA8-6549-BFA7-34FB011C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DAE-6449-A843-9148-5C480B62611F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CC996-90B3-6A42-A9A5-CF42840D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A3DE-8ECD-D141-BC51-D2B1F05E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030C0-092A-B145-9634-FAACB5C6F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07415-DDFC-664C-A981-70A968CA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C20E-8E94-E144-929F-21486638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5E66-F53F-204E-8A6E-4E96F532D05A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9E82F-226B-9A46-93B4-2DB59B7F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1FEC-5AD1-9241-8F97-9030DB74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C30-49AE-DE46-9A7A-C3C7962E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C4B5-B211-2248-9C2F-9A4460BD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1AF91-4E62-5641-B3DA-4C0984A9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721-C050-B24A-8B6C-203E9586510D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BE24-71AA-1E47-9FBC-AB8D547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496A3-49D5-9642-8F96-2211F43E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1580-FB59-414E-8191-591C0BE1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7D3B9-4937-4C41-A71F-ED5940CCB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61B0C-67B7-FF4E-87A4-38CC834A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4D21-54F3-7D41-8B49-426E3CF422AD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5D32-775F-DC4D-8440-C1122126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24D7-2632-8842-8690-CB94F5A7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EF21-FA0E-664D-AAE7-070F8CCB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FE81-C447-254E-AFE2-9D1B67D57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9C4C-E8D2-A24A-B657-BE5152D3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55BF0-B733-A742-A21A-50CAF9D0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1DD6-0E70-AD45-883E-D477AB153918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C993E-E264-864B-8BF6-32E88D92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CB0BF-3ABF-3946-937F-6AF744A8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506F-A91C-EF43-9F3B-606555B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D7765-2E94-CC40-A88F-DD6FC3C7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25540-9FB7-694D-A7F5-8FA0D381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EFF9C-F000-8741-8B31-D83A075B8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D05D8-60D8-CE44-88E2-7AC92F3C8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58A9E-262A-F24E-814C-52F3967B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D868-562A-4F45-853C-C5650F0991B6}" type="datetime1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CE36A-C21D-ED47-B27C-38F95FAC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69421-DF17-6E45-B96E-2A55F773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22D3-002C-AC4E-B603-F3BB0738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089CC-3EBE-FE41-AF7F-75066AF9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DE8-EB79-A84B-B1DD-5E4BF9691D53}" type="datetime1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A5CED-9DE1-EA43-9ACA-F8DA4D42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146C2-163F-3E4C-8117-713B048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65BBB-BD25-0D48-A63A-C3E9910A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F5B1-1632-4645-B8BC-99BB2C497CFA}" type="datetime1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4D837-36DE-314C-8162-23FFF272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11715-2348-3945-9CE0-2BE94DC4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201D-84F6-C544-8C66-EC347C59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F221-50D4-8240-8F3E-F005FD2C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D6C41-E486-754F-8E4D-E219BFCD3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4BD4E-F2A3-BA42-B754-AFBCB041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F482-71AE-6F4B-925E-C0060DE3C810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B9817-0732-E441-B382-E63602CA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86562-434C-F142-B0BD-044C2FC4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9D05-D9C2-3940-961C-1BA073C9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7CB0D-B054-1545-84E5-ADDEC71C7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AAF7E-4896-7E44-8773-18122E4CD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B37DF-38D8-FD49-B0B3-E369A24D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333-56C2-F548-AF71-0D10B1A42ADB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95E61-41A7-FE4F-9015-D9391DFF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947B2-1D49-E24F-8DD1-04376EB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534D4-6455-1345-8522-1071FF1C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8652-75A5-E241-8425-6554E190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96D25-2FAC-164C-AF3C-03E8D33E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FDB2-A43A-EF46-A2EC-856159460CEA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D50E4-8F6F-D446-8DB7-FCB25BB4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F0D5-C636-424D-9C5F-961A98903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048A-D6D7-D642-8F61-BF251B5E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3A80-CB00-BB44-B085-BE54DA996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2570"/>
          </a:xfrm>
        </p:spPr>
        <p:txBody>
          <a:bodyPr/>
          <a:lstStyle/>
          <a:p>
            <a:r>
              <a:rPr lang="en-US" dirty="0"/>
              <a:t>Gravitational 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9A0B6-0069-8E4F-A15B-BB2F3017D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Supplement to Lecture XV</a:t>
            </a:r>
          </a:p>
          <a:p>
            <a:r>
              <a:rPr lang="en-US" dirty="0"/>
              <a:t>October 23,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82B5-1930-F447-9CDB-AEB4A2A8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1"/>
            <a:ext cx="8382000" cy="5646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 from 1 Gravitational Wave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3618225" y="2211758"/>
            <a:ext cx="224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measurement</a:t>
            </a:r>
          </a:p>
          <a:p>
            <a:r>
              <a:rPr lang="en-US" dirty="0"/>
              <a:t>from </a:t>
            </a:r>
            <a:r>
              <a:rPr lang="en-US" dirty="0" err="1"/>
              <a:t>Cepheids</a:t>
            </a:r>
            <a:r>
              <a:rPr lang="en-US" dirty="0"/>
              <a:t> + SN </a:t>
            </a:r>
            <a:r>
              <a:rPr lang="en-US" dirty="0" err="1"/>
              <a:t>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738952" y="2606716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from CMB +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CDM</a:t>
            </a:r>
          </a:p>
        </p:txBody>
      </p:sp>
      <p:sp>
        <p:nvSpPr>
          <p:cNvPr id="8" name="TextBox 7"/>
          <p:cNvSpPr txBox="1"/>
          <p:nvPr/>
        </p:nvSpPr>
        <p:spPr>
          <a:xfrm rot="18957592">
            <a:off x="5373946" y="4309185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 </a:t>
            </a:r>
            <a:r>
              <a:rPr lang="mr-IN" dirty="0"/>
              <a:t>–</a:t>
            </a:r>
            <a:r>
              <a:rPr lang="en-US" dirty="0"/>
              <a:t> inclination degeneracy</a:t>
            </a:r>
          </a:p>
        </p:txBody>
      </p:sp>
    </p:spTree>
    <p:extLst>
      <p:ext uri="{BB962C8B-B14F-4D97-AF65-F5344CB8AC3E}">
        <p14:creationId xmlns:p14="http://schemas.microsoft.com/office/powerpoint/2010/main" val="117153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7" r="8028"/>
          <a:stretch/>
        </p:blipFill>
        <p:spPr>
          <a:xfrm>
            <a:off x="1524000" y="14514"/>
            <a:ext cx="9144000" cy="684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</a:t>
            </a:r>
            <a:r>
              <a:rPr lang="mr-IN" dirty="0"/>
              <a:t>–</a:t>
            </a:r>
            <a:r>
              <a:rPr lang="en-US" dirty="0"/>
              <a:t> Hanford Site 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488668"/>
            <a:ext cx="252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Caltech / MIT / LIGO Lab</a:t>
            </a:r>
          </a:p>
        </p:txBody>
      </p:sp>
    </p:spTree>
    <p:extLst>
      <p:ext uri="{BB962C8B-B14F-4D97-AF65-F5344CB8AC3E}">
        <p14:creationId xmlns:p14="http://schemas.microsoft.com/office/powerpoint/2010/main" val="285401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1"/>
            <a:ext cx="9144000" cy="66982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474154"/>
            <a:ext cx="358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LIGO Scientific Collaboration (2014)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3029" y="117902"/>
            <a:ext cx="4750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Advanced LIGO</a:t>
            </a:r>
          </a:p>
          <a:p>
            <a:r>
              <a:rPr lang="en-US" sz="2400" dirty="0"/>
              <a:t>Optical Layout of the Interferometer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852" y="2779486"/>
            <a:ext cx="205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Fabry</a:t>
            </a:r>
            <a:r>
              <a:rPr lang="en-US" dirty="0"/>
              <a:t>-Perot Cavity]</a:t>
            </a:r>
          </a:p>
        </p:txBody>
      </p:sp>
    </p:spTree>
    <p:extLst>
      <p:ext uri="{BB962C8B-B14F-4D97-AF65-F5344CB8AC3E}">
        <p14:creationId xmlns:p14="http://schemas.microsoft.com/office/powerpoint/2010/main" val="239453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2CF2B-1B36-8E4C-951C-EB8B2AF9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32"/>
            <a:ext cx="12192000" cy="61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B014-FEFC-E648-AABE-E206E0B5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048A-D6D7-D642-8F61-BF251B5E25C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BAFCE-61EC-4847-8308-8F3D10D2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5400"/>
            <a:ext cx="85217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7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298EE5-23E4-DC4B-9899-B3743AE6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8"/>
          <a:stretch/>
        </p:blipFill>
        <p:spPr>
          <a:xfrm>
            <a:off x="0" y="4955818"/>
            <a:ext cx="6913550" cy="1400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93CDB-B360-1A4B-AD48-7E15B84C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74"/>
            <a:ext cx="6473780" cy="46125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1C830-1A7D-5B47-824A-37FD586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98048A-D6D7-D642-8F61-BF251B5E25CC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48F2B-E836-D04D-A8F6-C316A71F1C46}"/>
              </a:ext>
            </a:extLst>
          </p:cNvPr>
          <p:cNvSpPr/>
          <p:nvPr/>
        </p:nvSpPr>
        <p:spPr>
          <a:xfrm>
            <a:off x="0" y="4955818"/>
            <a:ext cx="2034862" cy="32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878EF-8E2C-C44D-BB98-7ADADC5BE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550" y="270458"/>
            <a:ext cx="5178357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GW 170817</a:t>
            </a:r>
            <a:br>
              <a:rPr lang="en-US" dirty="0"/>
            </a:br>
            <a:r>
              <a:rPr lang="en-US" sz="2200" dirty="0"/>
              <a:t>(LIGO + Virgo Collaborations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44" y="1417639"/>
            <a:ext cx="4020457" cy="5440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224" y="1768056"/>
            <a:ext cx="5042376" cy="3501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1" y="5040868"/>
            <a:ext cx="167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Sky localization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43601" y="5715000"/>
          <a:ext cx="3374571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524000" imgH="266700" progId="Equation.3">
                  <p:embed/>
                </p:oleObj>
              </mc:Choice>
              <mc:Fallback>
                <p:oleObj name="Equation" r:id="rId5" imgW="1524000" imgH="2667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1" y="5715000"/>
                        <a:ext cx="3374571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7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86" y="0"/>
            <a:ext cx="58569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7274" y="438834"/>
            <a:ext cx="325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Gamma Ray Burst</a:t>
            </a:r>
          </a:p>
          <a:p>
            <a:r>
              <a:rPr lang="en-US" sz="2000" b="1" dirty="0"/>
              <a:t>Coincident with GW Event</a:t>
            </a:r>
          </a:p>
          <a:p>
            <a:endParaRPr lang="en-US" sz="2000" b="1" dirty="0"/>
          </a:p>
          <a:p>
            <a:r>
              <a:rPr lang="en-US" sz="2000" b="1" dirty="0"/>
              <a:t>(LIGO, Virgo, Fermi-GBM, INTEGRAL Collaborations, 2017)</a:t>
            </a:r>
          </a:p>
        </p:txBody>
      </p:sp>
    </p:spTree>
    <p:extLst>
      <p:ext uri="{BB962C8B-B14F-4D97-AF65-F5344CB8AC3E}">
        <p14:creationId xmlns:p14="http://schemas.microsoft.com/office/powerpoint/2010/main" val="158053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Multi-Wavelength Electromagnetic Observations of GW170817</a:t>
            </a:r>
            <a:br>
              <a:rPr lang="en-US" dirty="0"/>
            </a:br>
            <a:r>
              <a:rPr lang="en-US" sz="2200" dirty="0"/>
              <a:t>(Many Collaborations,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5755-97BD-AC49-9AB3-CC7062C9711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905000"/>
            <a:ext cx="8559800" cy="405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0615" y="6171685"/>
            <a:ext cx="461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 galaxy is NGC 4993, z = 0.0097</a:t>
            </a:r>
          </a:p>
        </p:txBody>
      </p:sp>
    </p:spTree>
    <p:extLst>
      <p:ext uri="{BB962C8B-B14F-4D97-AF65-F5344CB8AC3E}">
        <p14:creationId xmlns:p14="http://schemas.microsoft.com/office/powerpoint/2010/main" val="234246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126</Words>
  <Application>Microsoft Macintosh PowerPoint</Application>
  <PresentationFormat>Widescreen</PresentationFormat>
  <Paragraphs>32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Equation</vt:lpstr>
      <vt:lpstr>Gravitational Waves</vt:lpstr>
      <vt:lpstr>LIGO – Hanford Site (1 of 2)</vt:lpstr>
      <vt:lpstr>PowerPoint Presentation</vt:lpstr>
      <vt:lpstr>PowerPoint Presentation</vt:lpstr>
      <vt:lpstr>PowerPoint Presentation</vt:lpstr>
      <vt:lpstr>PowerPoint Presentation</vt:lpstr>
      <vt:lpstr>GW 170817 (LIGO + Virgo Collaborations 2017)</vt:lpstr>
      <vt:lpstr>PowerPoint Presentation</vt:lpstr>
      <vt:lpstr>Multi-Wavelength Electromagnetic Observations of GW170817 (Many Collaborations, 2017)</vt:lpstr>
      <vt:lpstr>H0 from 1 Gravitational Wave 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Waves</dc:title>
  <dc:creator>Christopher Hirata</dc:creator>
  <cp:lastModifiedBy>Christopher Hirata</cp:lastModifiedBy>
  <cp:revision>3</cp:revision>
  <dcterms:created xsi:type="dcterms:W3CDTF">2019-10-23T03:02:32Z</dcterms:created>
  <dcterms:modified xsi:type="dcterms:W3CDTF">2019-10-23T03:08:35Z</dcterms:modified>
</cp:coreProperties>
</file>